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Average"/>
      <p:regular r:id="rId29"/>
    </p:embeddedFont>
    <p:embeddedFont>
      <p:font typeface="Oswald"/>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bold.fntdata"/><Relationship Id="rId30" Type="http://schemas.openxmlformats.org/officeDocument/2006/relationships/font" Target="fonts/Oswald-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31e05adb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e31e05adb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31e05adb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31e05adb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31e05adb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31e05adb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31e05adb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31e05adb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31e05adb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e31e05adb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31e05adb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31e05adb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31e05adb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31e05adb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31e05adb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31e05adb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31e05adb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31e05adb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31e05adb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31e05adb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3205d3c7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3205d3c7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3205d3c7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3205d3c7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3205d3c7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3205d3c7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3205d3c7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3205d3c7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e31e05adb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e31e05adb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e31e05adb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e31e05adb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31e05adb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31e05adb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31e05adb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e31e05adb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31e05adb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31e05adb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31e05adb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31e05adb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31e05adb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31e05adb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02550" y="1857800"/>
            <a:ext cx="8428500" cy="255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Mechanical fault diagnosis and prediction in IoT based on multisource</a:t>
            </a:r>
            <a:endParaRPr sz="3600"/>
          </a:p>
          <a:p>
            <a:pPr indent="0" lvl="0" marL="0" rtl="0" algn="ctr">
              <a:spcBef>
                <a:spcPts val="0"/>
              </a:spcBef>
              <a:spcAft>
                <a:spcPts val="0"/>
              </a:spcAft>
              <a:buNone/>
            </a:pPr>
            <a:r>
              <a:rPr lang="en" sz="3600"/>
              <a:t>sensing data fusion</a:t>
            </a:r>
            <a:endParaRPr sz="3600"/>
          </a:p>
          <a:p>
            <a:pPr indent="0" lvl="0" marL="0" rtl="0" algn="ctr">
              <a:spcBef>
                <a:spcPts val="0"/>
              </a:spcBef>
              <a:spcAft>
                <a:spcPts val="0"/>
              </a:spcAft>
              <a:buNone/>
            </a:pPr>
            <a:r>
              <a:t/>
            </a:r>
            <a:endParaRPr sz="3600"/>
          </a:p>
          <a:p>
            <a:pPr indent="0" lvl="0" marL="0" rtl="0" algn="ctr">
              <a:spcBef>
                <a:spcPts val="0"/>
              </a:spcBef>
              <a:spcAft>
                <a:spcPts val="0"/>
              </a:spcAft>
              <a:buNone/>
            </a:pPr>
            <a:r>
              <a:t/>
            </a:r>
            <a:endParaRPr sz="3600"/>
          </a:p>
          <a:p>
            <a:pPr indent="0" lvl="0" marL="0" rtl="0" algn="ctr">
              <a:spcBef>
                <a:spcPts val="0"/>
              </a:spcBef>
              <a:spcAft>
                <a:spcPts val="0"/>
              </a:spcAft>
              <a:buNone/>
            </a:pPr>
            <a:r>
              <a:t/>
            </a:r>
            <a:endParaRPr/>
          </a:p>
        </p:txBody>
      </p:sp>
      <p:sp>
        <p:nvSpPr>
          <p:cNvPr id="60" name="Google Shape;60;p13"/>
          <p:cNvSpPr txBox="1"/>
          <p:nvPr>
            <p:ph idx="1" type="subTitle"/>
          </p:nvPr>
        </p:nvSpPr>
        <p:spPr>
          <a:xfrm>
            <a:off x="671250" y="3542951"/>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Sankalp Agrawal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idx="1" type="body"/>
          </p:nvPr>
        </p:nvSpPr>
        <p:spPr>
          <a:xfrm>
            <a:off x="311700" y="174825"/>
            <a:ext cx="8520600" cy="4394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Deep Belief Network (DBN)</a:t>
            </a:r>
            <a:endParaRPr/>
          </a:p>
        </p:txBody>
      </p:sp>
      <p:pic>
        <p:nvPicPr>
          <p:cNvPr id="110" name="Google Shape;110;p22"/>
          <p:cNvPicPr preferRelativeResize="0"/>
          <p:nvPr/>
        </p:nvPicPr>
        <p:blipFill>
          <a:blip r:embed="rId3">
            <a:alphaModFix/>
          </a:blip>
          <a:stretch>
            <a:fillRect/>
          </a:stretch>
        </p:blipFill>
        <p:spPr>
          <a:xfrm>
            <a:off x="2134700" y="859250"/>
            <a:ext cx="4620749" cy="3851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idx="1" type="body"/>
          </p:nvPr>
        </p:nvSpPr>
        <p:spPr>
          <a:xfrm>
            <a:off x="311700" y="174825"/>
            <a:ext cx="8520600" cy="4394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AutoEncoder (AE)</a:t>
            </a:r>
            <a:endParaRPr/>
          </a:p>
        </p:txBody>
      </p:sp>
      <p:pic>
        <p:nvPicPr>
          <p:cNvPr id="116" name="Google Shape;116;p23"/>
          <p:cNvPicPr preferRelativeResize="0"/>
          <p:nvPr/>
        </p:nvPicPr>
        <p:blipFill>
          <a:blip r:embed="rId3">
            <a:alphaModFix/>
          </a:blip>
          <a:stretch>
            <a:fillRect/>
          </a:stretch>
        </p:blipFill>
        <p:spPr>
          <a:xfrm>
            <a:off x="2410723" y="903725"/>
            <a:ext cx="4702824" cy="35031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4"/>
          <p:cNvSpPr txBox="1"/>
          <p:nvPr>
            <p:ph idx="1" type="body"/>
          </p:nvPr>
        </p:nvSpPr>
        <p:spPr>
          <a:xfrm>
            <a:off x="311700" y="312850"/>
            <a:ext cx="8520600" cy="4256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Long and Short-Term Memory network </a:t>
            </a:r>
            <a:r>
              <a:rPr lang="en"/>
              <a:t>LSTM “CELL”</a:t>
            </a:r>
            <a:endParaRPr/>
          </a:p>
        </p:txBody>
      </p:sp>
      <p:pic>
        <p:nvPicPr>
          <p:cNvPr id="122" name="Google Shape;122;p24"/>
          <p:cNvPicPr preferRelativeResize="0"/>
          <p:nvPr/>
        </p:nvPicPr>
        <p:blipFill>
          <a:blip r:embed="rId3">
            <a:alphaModFix/>
          </a:blip>
          <a:stretch>
            <a:fillRect/>
          </a:stretch>
        </p:blipFill>
        <p:spPr>
          <a:xfrm>
            <a:off x="1013175" y="893650"/>
            <a:ext cx="7117675" cy="41302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idx="1" type="body"/>
          </p:nvPr>
        </p:nvSpPr>
        <p:spPr>
          <a:xfrm>
            <a:off x="311700" y="202425"/>
            <a:ext cx="8520600" cy="43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Western Reserve University (CWRU) Dataset Introduction</a:t>
            </a:r>
            <a:endParaRPr/>
          </a:p>
          <a:p>
            <a:pPr indent="-342900" lvl="0" marL="457200" rtl="0" algn="l">
              <a:spcBef>
                <a:spcPts val="1600"/>
              </a:spcBef>
              <a:spcAft>
                <a:spcPts val="0"/>
              </a:spcAft>
              <a:buSzPts val="1800"/>
              <a:buChar char="●"/>
            </a:pPr>
            <a:r>
              <a:rPr lang="en"/>
              <a:t>In different operating conditions of the bearing motor, CWRU Laboratory used multiple accelerometers to collect vibration data at different locations of the bearing motor, thus obtaining the Dataset.</a:t>
            </a:r>
            <a:endParaRPr/>
          </a:p>
          <a:p>
            <a:pPr indent="-342900" lvl="0" marL="457200" rtl="0" algn="l">
              <a:spcBef>
                <a:spcPts val="0"/>
              </a:spcBef>
              <a:spcAft>
                <a:spcPts val="0"/>
              </a:spcAft>
              <a:buSzPts val="1800"/>
              <a:buChar char="●"/>
            </a:pPr>
            <a:r>
              <a:rPr lang="en"/>
              <a:t>The fault locations were separately at the inner raceway, rolling element and outer raceway of the bearing driving end or fan end.</a:t>
            </a:r>
            <a:endParaRPr/>
          </a:p>
          <a:p>
            <a:pPr indent="-342900" lvl="0" marL="457200" rtl="0" algn="l">
              <a:spcBef>
                <a:spcPts val="0"/>
              </a:spcBef>
              <a:spcAft>
                <a:spcPts val="0"/>
              </a:spcAft>
              <a:buSzPts val="1800"/>
              <a:buChar char="●"/>
            </a:pPr>
            <a:r>
              <a:rPr lang="en"/>
              <a:t>The bearing rolling element was available in four different types of diameters, each representing a different type of fault.</a:t>
            </a:r>
            <a:endParaRPr/>
          </a:p>
          <a:p>
            <a:pPr indent="-342900" lvl="0" marL="457200" rtl="0" algn="l">
              <a:spcBef>
                <a:spcPts val="0"/>
              </a:spcBef>
              <a:spcAft>
                <a:spcPts val="0"/>
              </a:spcAft>
              <a:buSzPts val="1800"/>
              <a:buChar char="●"/>
            </a:pPr>
            <a:r>
              <a:rPr lang="en"/>
              <a:t>There were 4 different load types and 4 different speeds of bearing motor, respectively representing the fault of the bearing motor under different conditions.</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6"/>
          <p:cNvPicPr preferRelativeResize="0"/>
          <p:nvPr/>
        </p:nvPicPr>
        <p:blipFill>
          <a:blip r:embed="rId3">
            <a:alphaModFix/>
          </a:blip>
          <a:stretch>
            <a:fillRect/>
          </a:stretch>
        </p:blipFill>
        <p:spPr>
          <a:xfrm>
            <a:off x="745299" y="317300"/>
            <a:ext cx="7065201" cy="45088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idx="1" type="body"/>
          </p:nvPr>
        </p:nvSpPr>
        <p:spPr>
          <a:xfrm>
            <a:off x="311700" y="156425"/>
            <a:ext cx="8520600" cy="44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Experimental content and simulation results:</a:t>
            </a:r>
            <a:endParaRPr/>
          </a:p>
          <a:p>
            <a:pPr indent="-342900" lvl="0" marL="457200" rtl="0" algn="l">
              <a:spcBef>
                <a:spcPts val="1600"/>
              </a:spcBef>
              <a:spcAft>
                <a:spcPts val="0"/>
              </a:spcAft>
              <a:buSzPts val="1800"/>
              <a:buChar char="●"/>
            </a:pPr>
            <a:r>
              <a:rPr lang="en"/>
              <a:t>four eigenvalues of Root Mean Square (RMS), Kurtosis, Crest factor and skewness were selected for fault diagnosis and prediction.</a:t>
            </a:r>
            <a:endParaRPr/>
          </a:p>
          <a:p>
            <a:pPr indent="0" lvl="0" marL="457200" rtl="0" algn="l">
              <a:spcBef>
                <a:spcPts val="1600"/>
              </a:spcBef>
              <a:spcAft>
                <a:spcPts val="1600"/>
              </a:spcAft>
              <a:buNone/>
            </a:pPr>
            <a:r>
              <a:t/>
            </a:r>
            <a:endParaRPr/>
          </a:p>
        </p:txBody>
      </p:sp>
      <p:pic>
        <p:nvPicPr>
          <p:cNvPr id="138" name="Google Shape;138;p27"/>
          <p:cNvPicPr preferRelativeResize="0"/>
          <p:nvPr/>
        </p:nvPicPr>
        <p:blipFill>
          <a:blip r:embed="rId3">
            <a:alphaModFix/>
          </a:blip>
          <a:stretch>
            <a:fillRect/>
          </a:stretch>
        </p:blipFill>
        <p:spPr>
          <a:xfrm>
            <a:off x="1536613" y="1622353"/>
            <a:ext cx="6070775" cy="3025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idx="1" type="body"/>
          </p:nvPr>
        </p:nvSpPr>
        <p:spPr>
          <a:xfrm>
            <a:off x="311700" y="239225"/>
            <a:ext cx="8520600" cy="432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conditions for collecting normal state data was that the Motor Load value was 1 hp and the speed value was 1772 rpm. The fault data acquisition conditions were that the frequency value was 12000 sample/s and the fault diameter value was 0.007 in. .</a:t>
            </a:r>
            <a:endParaRPr/>
          </a:p>
          <a:p>
            <a:pPr indent="-342900" lvl="0" marL="457200" rtl="0" algn="l">
              <a:spcBef>
                <a:spcPts val="0"/>
              </a:spcBef>
              <a:spcAft>
                <a:spcPts val="0"/>
              </a:spcAft>
              <a:buSzPts val="1800"/>
              <a:buChar char="●"/>
            </a:pPr>
            <a:r>
              <a:rPr lang="en"/>
              <a:t>The fault locations included three different parts in the drive end: the inner raceway, the outer raceway and the rolling raceway.</a:t>
            </a:r>
            <a:endParaRPr/>
          </a:p>
          <a:p>
            <a:pPr indent="0" lvl="0" marL="457200" rtl="0" algn="l">
              <a:spcBef>
                <a:spcPts val="1600"/>
              </a:spcBef>
              <a:spcAft>
                <a:spcPts val="1600"/>
              </a:spcAft>
              <a:buNone/>
            </a:pPr>
            <a:r>
              <a:t/>
            </a:r>
            <a:endParaRPr/>
          </a:p>
        </p:txBody>
      </p:sp>
      <p:pic>
        <p:nvPicPr>
          <p:cNvPr id="144" name="Google Shape;144;p28"/>
          <p:cNvPicPr preferRelativeResize="0"/>
          <p:nvPr/>
        </p:nvPicPr>
        <p:blipFill>
          <a:blip r:embed="rId3">
            <a:alphaModFix/>
          </a:blip>
          <a:stretch>
            <a:fillRect/>
          </a:stretch>
        </p:blipFill>
        <p:spPr>
          <a:xfrm>
            <a:off x="311700" y="2486925"/>
            <a:ext cx="4193754" cy="1042100"/>
          </a:xfrm>
          <a:prstGeom prst="rect">
            <a:avLst/>
          </a:prstGeom>
          <a:noFill/>
          <a:ln>
            <a:noFill/>
          </a:ln>
        </p:spPr>
      </p:pic>
      <p:pic>
        <p:nvPicPr>
          <p:cNvPr id="145" name="Google Shape;145;p28"/>
          <p:cNvPicPr preferRelativeResize="0"/>
          <p:nvPr/>
        </p:nvPicPr>
        <p:blipFill>
          <a:blip r:embed="rId4">
            <a:alphaModFix/>
          </a:blip>
          <a:stretch>
            <a:fillRect/>
          </a:stretch>
        </p:blipFill>
        <p:spPr>
          <a:xfrm>
            <a:off x="4950275" y="2486925"/>
            <a:ext cx="3955651" cy="1042100"/>
          </a:xfrm>
          <a:prstGeom prst="rect">
            <a:avLst/>
          </a:prstGeom>
          <a:noFill/>
          <a:ln>
            <a:noFill/>
          </a:ln>
        </p:spPr>
      </p:pic>
      <p:sp>
        <p:nvSpPr>
          <p:cNvPr id="146" name="Google Shape;146;p28"/>
          <p:cNvSpPr txBox="1"/>
          <p:nvPr/>
        </p:nvSpPr>
        <p:spPr>
          <a:xfrm>
            <a:off x="331250" y="3717300"/>
            <a:ext cx="85746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accent3"/>
              </a:buClr>
              <a:buSzPts val="1500"/>
              <a:buFont typeface="Average"/>
              <a:buChar char="●"/>
            </a:pPr>
            <a:r>
              <a:rPr lang="en" sz="1500">
                <a:solidFill>
                  <a:schemeClr val="accent3"/>
                </a:solidFill>
                <a:latin typeface="Average"/>
                <a:ea typeface="Average"/>
                <a:cs typeface="Average"/>
                <a:sym typeface="Average"/>
              </a:rPr>
              <a:t>shows the change of vibration acceleration of the bearing driving end with time under normal and inner raceway fault conditions.</a:t>
            </a:r>
            <a:endParaRPr sz="1500">
              <a:solidFill>
                <a:schemeClr val="accent3"/>
              </a:solidFill>
              <a:latin typeface="Average"/>
              <a:ea typeface="Average"/>
              <a:cs typeface="Average"/>
              <a:sym typeface="Average"/>
            </a:endParaRPr>
          </a:p>
          <a:p>
            <a:pPr indent="-323850" lvl="0" marL="457200" rtl="0" algn="l">
              <a:spcBef>
                <a:spcPts val="0"/>
              </a:spcBef>
              <a:spcAft>
                <a:spcPts val="0"/>
              </a:spcAft>
              <a:buClr>
                <a:schemeClr val="accent3"/>
              </a:buClr>
              <a:buSzPts val="1500"/>
              <a:buFont typeface="Average"/>
              <a:buChar char="●"/>
            </a:pPr>
            <a:r>
              <a:rPr lang="en" sz="1500">
                <a:solidFill>
                  <a:schemeClr val="accent3"/>
                </a:solidFill>
                <a:latin typeface="Average"/>
                <a:ea typeface="Average"/>
                <a:cs typeface="Average"/>
                <a:sym typeface="Average"/>
              </a:rPr>
              <a:t>(a) normal conditions (b) inner raceway fault conditions</a:t>
            </a:r>
            <a:endParaRPr sz="1500">
              <a:solidFill>
                <a:schemeClr val="accent3"/>
              </a:solidFill>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9"/>
          <p:cNvSpPr txBox="1"/>
          <p:nvPr>
            <p:ph idx="1" type="body"/>
          </p:nvPr>
        </p:nvSpPr>
        <p:spPr>
          <a:xfrm>
            <a:off x="311700" y="147225"/>
            <a:ext cx="8520600" cy="4421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Feature extraction was performed using 480 consecutive sampling points. Each feature value was taken as 250 groups, and the order of feature values was randomly assigned.</a:t>
            </a:r>
            <a:endParaRPr/>
          </a:p>
        </p:txBody>
      </p:sp>
      <p:pic>
        <p:nvPicPr>
          <p:cNvPr id="152" name="Google Shape;152;p29"/>
          <p:cNvPicPr preferRelativeResize="0"/>
          <p:nvPr/>
        </p:nvPicPr>
        <p:blipFill>
          <a:blip r:embed="rId3">
            <a:alphaModFix/>
          </a:blip>
          <a:stretch>
            <a:fillRect/>
          </a:stretch>
        </p:blipFill>
        <p:spPr>
          <a:xfrm>
            <a:off x="4149750" y="1217575"/>
            <a:ext cx="4775251" cy="3465901"/>
          </a:xfrm>
          <a:prstGeom prst="rect">
            <a:avLst/>
          </a:prstGeom>
          <a:noFill/>
          <a:ln>
            <a:noFill/>
          </a:ln>
        </p:spPr>
      </p:pic>
      <p:sp>
        <p:nvSpPr>
          <p:cNvPr id="153" name="Google Shape;153;p29"/>
          <p:cNvSpPr txBox="1"/>
          <p:nvPr/>
        </p:nvSpPr>
        <p:spPr>
          <a:xfrm>
            <a:off x="404850" y="1417000"/>
            <a:ext cx="36069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It can be seen from the figure along that, in the normal state, the inner raceway fault, the outer raceway fault, and the rolling raceway fault</a:t>
            </a:r>
            <a:endParaRPr>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corresponding to the bearing have different characteristic values, and the degree of discrimination also differs.</a:t>
            </a:r>
            <a:endParaRPr>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(a) Root-mean-square value of all bearing signals</a:t>
            </a:r>
            <a:endParaRPr>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(b) Kurtosis value of all bearing signals</a:t>
            </a:r>
            <a:endParaRPr>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(c) Crest factor value of all bearing signals</a:t>
            </a:r>
            <a:endParaRPr>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(d) Skewness value of all bearing signals.</a:t>
            </a:r>
            <a:endParaRPr>
              <a:solidFill>
                <a:schemeClr val="accent3"/>
              </a:solidFill>
              <a:latin typeface="Average"/>
              <a:ea typeface="Average"/>
              <a:cs typeface="Average"/>
              <a:sym typeface="Averag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30"/>
          <p:cNvPicPr preferRelativeResize="0"/>
          <p:nvPr/>
        </p:nvPicPr>
        <p:blipFill>
          <a:blip r:embed="rId3">
            <a:alphaModFix/>
          </a:blip>
          <a:stretch>
            <a:fillRect/>
          </a:stretch>
        </p:blipFill>
        <p:spPr>
          <a:xfrm>
            <a:off x="209813" y="455750"/>
            <a:ext cx="8724374" cy="4108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TURBOFAN DATASET </a:t>
            </a:r>
            <a:endParaRPr/>
          </a:p>
        </p:txBody>
      </p:sp>
      <p:sp>
        <p:nvSpPr>
          <p:cNvPr id="164" name="Google Shape;164;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t>Dataset Used : FD001</a:t>
            </a:r>
            <a:endParaRPr sz="1500"/>
          </a:p>
          <a:p>
            <a:pPr indent="0" lvl="0" marL="0" rtl="0" algn="l">
              <a:lnSpc>
                <a:spcPct val="100000"/>
              </a:lnSpc>
              <a:spcBef>
                <a:spcPts val="1600"/>
              </a:spcBef>
              <a:spcAft>
                <a:spcPts val="0"/>
              </a:spcAft>
              <a:buNone/>
            </a:pPr>
            <a:r>
              <a:rPr lang="en" sz="1500"/>
              <a:t>Previous results : </a:t>
            </a:r>
            <a:endParaRPr sz="1500"/>
          </a:p>
          <a:p>
            <a:pPr indent="0" lvl="0" marL="0" rtl="0" algn="l">
              <a:lnSpc>
                <a:spcPct val="100000"/>
              </a:lnSpc>
              <a:spcBef>
                <a:spcPts val="1600"/>
              </a:spcBef>
              <a:spcAft>
                <a:spcPts val="0"/>
              </a:spcAft>
              <a:buNone/>
            </a:pPr>
            <a:r>
              <a:rPr lang="en" sz="1500"/>
              <a:t>Model Used : Linear Regression</a:t>
            </a:r>
            <a:endParaRPr sz="1500"/>
          </a:p>
          <a:p>
            <a:pPr indent="0" lvl="0" marL="0" rtl="0" algn="l">
              <a:lnSpc>
                <a:spcPct val="100000"/>
              </a:lnSpc>
              <a:spcBef>
                <a:spcPts val="1600"/>
              </a:spcBef>
              <a:spcAft>
                <a:spcPts val="0"/>
              </a:spcAft>
              <a:buNone/>
            </a:pPr>
            <a:r>
              <a:rPr lang="en" sz="1500"/>
              <a:t>RMSE : 39.58 ; R2_Score : 0.6697</a:t>
            </a:r>
            <a:endParaRPr sz="1500"/>
          </a:p>
          <a:p>
            <a:pPr indent="0" lvl="0" marL="0" rtl="0" algn="l">
              <a:lnSpc>
                <a:spcPct val="100000"/>
              </a:lnSpc>
              <a:spcBef>
                <a:spcPts val="1600"/>
              </a:spcBef>
              <a:spcAft>
                <a:spcPts val="0"/>
              </a:spcAft>
              <a:buNone/>
            </a:pPr>
            <a:r>
              <a:rPr lang="en" sz="1500"/>
              <a:t>Model Used : Decision Tree Regressor(criterion = ‘mse’, max_depth = 7, random_state = 1)</a:t>
            </a:r>
            <a:endParaRPr sz="1500"/>
          </a:p>
          <a:p>
            <a:pPr indent="0" lvl="0" marL="0" rtl="0" algn="l">
              <a:lnSpc>
                <a:spcPct val="100000"/>
              </a:lnSpc>
              <a:spcBef>
                <a:spcPts val="1600"/>
              </a:spcBef>
              <a:spcAft>
                <a:spcPts val="0"/>
              </a:spcAft>
              <a:buNone/>
            </a:pPr>
            <a:r>
              <a:rPr lang="en" sz="1500"/>
              <a:t>RMSE : 30.4126 ; R2_Score : 0.8050</a:t>
            </a:r>
            <a:endParaRPr sz="1500"/>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66" name="Google Shape;66;p14"/>
          <p:cNvSpPr txBox="1"/>
          <p:nvPr>
            <p:ph idx="1" type="body"/>
          </p:nvPr>
        </p:nvSpPr>
        <p:spPr>
          <a:xfrm>
            <a:off x="311700" y="15161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Using multi-source sensing data based on the Internet of Things (IoT) with artificial intelligence and big data processing technology to achieve the goal of predictive maintenance.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This paper discusses multi-source sensing data fusion models.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various types of fusion algorithms based on Neural Networks and Deep Learning, including Dempster-Shafer (D-S) evidence theory and their applications in mechanical fault diagnosis and fault prediction are discussed.</a:t>
            </a:r>
            <a:endParaRPr>
              <a:solidFill>
                <a:schemeClr val="dk1"/>
              </a:solidFill>
            </a:endParaRPr>
          </a:p>
          <a:p>
            <a:pPr indent="0" lvl="0" marL="457200" rtl="0" algn="l">
              <a:spcBef>
                <a:spcPts val="1600"/>
              </a:spcBef>
              <a:spcAft>
                <a:spcPts val="1600"/>
              </a:spcAft>
              <a:buNone/>
            </a:pPr>
            <a:r>
              <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2"/>
          <p:cNvSpPr txBox="1"/>
          <p:nvPr>
            <p:ph idx="1" type="body"/>
          </p:nvPr>
        </p:nvSpPr>
        <p:spPr>
          <a:xfrm>
            <a:off x="311700" y="432450"/>
            <a:ext cx="8520600" cy="413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Using GridSearchCV, and PCA, I tried to reduce the dimensions of the dataset and optimise the parameter of Decision Tree Regressor.</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70" name="Google Shape;170;p32"/>
          <p:cNvPicPr preferRelativeResize="0"/>
          <p:nvPr/>
        </p:nvPicPr>
        <p:blipFill rotWithShape="1">
          <a:blip r:embed="rId3">
            <a:alphaModFix/>
          </a:blip>
          <a:srcRect b="0" l="0" r="23669" t="0"/>
          <a:stretch/>
        </p:blipFill>
        <p:spPr>
          <a:xfrm>
            <a:off x="4572000" y="1596901"/>
            <a:ext cx="4475100" cy="1660325"/>
          </a:xfrm>
          <a:prstGeom prst="rect">
            <a:avLst/>
          </a:prstGeom>
          <a:noFill/>
          <a:ln>
            <a:noFill/>
          </a:ln>
        </p:spPr>
      </p:pic>
      <p:sp>
        <p:nvSpPr>
          <p:cNvPr id="171" name="Google Shape;171;p32"/>
          <p:cNvSpPr txBox="1"/>
          <p:nvPr/>
        </p:nvSpPr>
        <p:spPr>
          <a:xfrm>
            <a:off x="4572000" y="3634500"/>
            <a:ext cx="38922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accent3"/>
              </a:buClr>
              <a:buSzPts val="1500"/>
              <a:buFont typeface="Average"/>
              <a:buChar char="●"/>
            </a:pPr>
            <a:r>
              <a:rPr lang="en" sz="1500">
                <a:solidFill>
                  <a:schemeClr val="accent3"/>
                </a:solidFill>
                <a:latin typeface="Average"/>
                <a:ea typeface="Average"/>
                <a:cs typeface="Average"/>
                <a:sym typeface="Average"/>
              </a:rPr>
              <a:t>So the best number of components came out to be 7</a:t>
            </a:r>
            <a:endParaRPr sz="1500">
              <a:solidFill>
                <a:schemeClr val="accent3"/>
              </a:solidFill>
              <a:latin typeface="Average"/>
              <a:ea typeface="Average"/>
              <a:cs typeface="Average"/>
              <a:sym typeface="Average"/>
            </a:endParaRPr>
          </a:p>
          <a:p>
            <a:pPr indent="-323850" lvl="0" marL="457200" rtl="0" algn="l">
              <a:spcBef>
                <a:spcPts val="0"/>
              </a:spcBef>
              <a:spcAft>
                <a:spcPts val="0"/>
              </a:spcAft>
              <a:buClr>
                <a:schemeClr val="accent3"/>
              </a:buClr>
              <a:buSzPts val="1500"/>
              <a:buFont typeface="Average"/>
              <a:buChar char="●"/>
            </a:pPr>
            <a:r>
              <a:rPr lang="en" sz="1500">
                <a:solidFill>
                  <a:schemeClr val="accent3"/>
                </a:solidFill>
                <a:latin typeface="Average"/>
                <a:ea typeface="Average"/>
                <a:cs typeface="Average"/>
                <a:sym typeface="Average"/>
              </a:rPr>
              <a:t>With max_depth =  6</a:t>
            </a:r>
            <a:endParaRPr sz="1500">
              <a:solidFill>
                <a:schemeClr val="accent3"/>
              </a:solidFill>
              <a:latin typeface="Average"/>
              <a:ea typeface="Average"/>
              <a:cs typeface="Average"/>
              <a:sym typeface="Average"/>
            </a:endParaRPr>
          </a:p>
          <a:p>
            <a:pPr indent="-323850" lvl="0" marL="457200" rtl="0" algn="l">
              <a:spcBef>
                <a:spcPts val="0"/>
              </a:spcBef>
              <a:spcAft>
                <a:spcPts val="0"/>
              </a:spcAft>
              <a:buClr>
                <a:schemeClr val="accent3"/>
              </a:buClr>
              <a:buSzPts val="1500"/>
              <a:buFont typeface="Average"/>
              <a:buChar char="●"/>
            </a:pPr>
            <a:r>
              <a:rPr lang="en" sz="1500">
                <a:solidFill>
                  <a:schemeClr val="accent3"/>
                </a:solidFill>
                <a:latin typeface="Average"/>
                <a:ea typeface="Average"/>
                <a:cs typeface="Average"/>
                <a:sym typeface="Average"/>
              </a:rPr>
              <a:t>And criterion = ‘friedman_mse’</a:t>
            </a:r>
            <a:endParaRPr sz="1500">
              <a:solidFill>
                <a:schemeClr val="accent3"/>
              </a:solidFill>
              <a:latin typeface="Average"/>
              <a:ea typeface="Average"/>
              <a:cs typeface="Average"/>
              <a:sym typeface="Average"/>
            </a:endParaRPr>
          </a:p>
        </p:txBody>
      </p:sp>
      <p:sp>
        <p:nvSpPr>
          <p:cNvPr id="172" name="Google Shape;172;p32"/>
          <p:cNvSpPr txBox="1"/>
          <p:nvPr/>
        </p:nvSpPr>
        <p:spPr>
          <a:xfrm>
            <a:off x="515275" y="1573425"/>
            <a:ext cx="35793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The criterion to be chosen from by gridsearchCV were given by : ‘friedman_mse’ , ‘mse’ and ‘mae’.</a:t>
            </a:r>
            <a:endParaRPr>
              <a:solidFill>
                <a:schemeClr val="accent3"/>
              </a:solidFill>
              <a:latin typeface="Average"/>
              <a:ea typeface="Average"/>
              <a:cs typeface="Average"/>
              <a:sym typeface="Average"/>
            </a:endParaRPr>
          </a:p>
        </p:txBody>
      </p:sp>
      <p:sp>
        <p:nvSpPr>
          <p:cNvPr id="173" name="Google Shape;173;p32"/>
          <p:cNvSpPr txBox="1"/>
          <p:nvPr/>
        </p:nvSpPr>
        <p:spPr>
          <a:xfrm>
            <a:off x="772900" y="2907600"/>
            <a:ext cx="32388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PCA reduced the dimensions from 19 to 7 (which give the most variation in the dataset)</a:t>
            </a:r>
            <a:endParaRPr>
              <a:solidFill>
                <a:schemeClr val="accent3"/>
              </a:solidFill>
              <a:latin typeface="Average"/>
              <a:ea typeface="Average"/>
              <a:cs typeface="Average"/>
              <a:sym typeface="Averag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3"/>
          <p:cNvSpPr txBox="1"/>
          <p:nvPr>
            <p:ph idx="1" type="body"/>
          </p:nvPr>
        </p:nvSpPr>
        <p:spPr>
          <a:xfrm>
            <a:off x="311700" y="404850"/>
            <a:ext cx="8520600" cy="416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Increasing the depth of DecisionTreeRegressor increases the accuracy of the model but chances of overfitting also increases.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Training</a:t>
            </a:r>
            <a:r>
              <a:rPr lang="en"/>
              <a:t> model with </a:t>
            </a:r>
            <a:r>
              <a:rPr lang="en"/>
              <a:t>DecisionTreeRegressor(criterion='mse', max_depth=10) increase the accuracy from RMSE(old): </a:t>
            </a:r>
            <a:r>
              <a:rPr lang="en" sz="1700"/>
              <a:t>30.4126</a:t>
            </a:r>
            <a:r>
              <a:rPr lang="en" sz="1500"/>
              <a:t> to RMSE(new): </a:t>
            </a:r>
            <a:r>
              <a:rPr lang="en" sz="1700"/>
              <a:t>21.068</a:t>
            </a:r>
            <a:r>
              <a:rPr lang="en" sz="1500"/>
              <a:t> and </a:t>
            </a:r>
            <a:endParaRPr sz="1500"/>
          </a:p>
          <a:p>
            <a:pPr indent="0" lvl="0" marL="457200" rtl="0" algn="l">
              <a:spcBef>
                <a:spcPts val="1600"/>
              </a:spcBef>
              <a:spcAft>
                <a:spcPts val="1600"/>
              </a:spcAft>
              <a:buNone/>
            </a:pPr>
            <a:r>
              <a:rPr lang="en" sz="1900"/>
              <a:t>R2_Score(old): 0.8050 to R2_Score(new): 0.9064</a:t>
            </a:r>
            <a:endParaRPr sz="1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4"/>
          <p:cNvSpPr txBox="1"/>
          <p:nvPr>
            <p:ph idx="1" type="body"/>
          </p:nvPr>
        </p:nvSpPr>
        <p:spPr>
          <a:xfrm>
            <a:off x="311700" y="331250"/>
            <a:ext cx="8520600" cy="4237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RMSE and R2_Score obtained after training the model which updated regressor were:</a:t>
            </a:r>
            <a:endParaRPr/>
          </a:p>
          <a:p>
            <a:pPr indent="0" lvl="0" marL="457200" rtl="0" algn="l">
              <a:spcBef>
                <a:spcPts val="1600"/>
              </a:spcBef>
              <a:spcAft>
                <a:spcPts val="0"/>
              </a:spcAft>
              <a:buNone/>
            </a:pPr>
            <a:r>
              <a:rPr lang="en"/>
              <a:t>RMSE: 36.22 &amp; R2_Score : 0.7234</a:t>
            </a:r>
            <a:endParaRPr/>
          </a:p>
          <a:p>
            <a:pPr indent="0" lvl="0" marL="457200" rtl="0" algn="l">
              <a:spcBef>
                <a:spcPts val="1600"/>
              </a:spcBef>
              <a:spcAft>
                <a:spcPts val="0"/>
              </a:spcAft>
              <a:buNone/>
            </a:pPr>
            <a:r>
              <a:rPr lang="en"/>
              <a:t>The rise in RMSE &amp; fall of R2_Score can be attributed to the fact that while </a:t>
            </a:r>
            <a:r>
              <a:rPr lang="en"/>
              <a:t>performing</a:t>
            </a:r>
            <a:r>
              <a:rPr lang="en"/>
              <a:t> PCA, we lost certain dataset which were very useful while calculating the accuracy.</a:t>
            </a:r>
            <a:endParaRPr/>
          </a:p>
          <a:p>
            <a:pPr indent="0" lvl="0" marL="457200" rtl="0" algn="l">
              <a:spcBef>
                <a:spcPts val="1600"/>
              </a:spcBef>
              <a:spcAft>
                <a:spcPts val="0"/>
              </a:spcAft>
              <a:buNone/>
            </a:pPr>
            <a:r>
              <a:rPr lang="en"/>
              <a:t>Therefore, new model was selected for training the dataset. </a:t>
            </a:r>
            <a:endParaRPr/>
          </a:p>
          <a:p>
            <a:pPr indent="0" lvl="0" marL="457200" rtl="0" algn="l">
              <a:spcBef>
                <a:spcPts val="1600"/>
              </a:spcBef>
              <a:spcAft>
                <a:spcPts val="1600"/>
              </a:spcAft>
              <a:buNone/>
            </a:pPr>
            <a:r>
              <a:rPr lang="en"/>
              <a:t>New model : Random Forest Regressor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5"/>
          <p:cNvSpPr txBox="1"/>
          <p:nvPr>
            <p:ph idx="1" type="body"/>
          </p:nvPr>
        </p:nvSpPr>
        <p:spPr>
          <a:xfrm>
            <a:off x="311700" y="506075"/>
            <a:ext cx="8520600" cy="40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Used : RandomForestRegressor(n_estimators = 10, criterion='mse', max_depth = None)</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RMSE and R2_Score obtained </a:t>
            </a:r>
            <a:endParaRPr/>
          </a:p>
          <a:p>
            <a:pPr indent="-342900" lvl="0" marL="457200" rtl="0" algn="l">
              <a:spcBef>
                <a:spcPts val="0"/>
              </a:spcBef>
              <a:spcAft>
                <a:spcPts val="0"/>
              </a:spcAft>
              <a:buSzPts val="1800"/>
              <a:buChar char="●"/>
            </a:pPr>
            <a:r>
              <a:rPr lang="en"/>
              <a:t>RMSE : 7.3530 &amp; R2_Score : 0.9886</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With n_estimators = 100,</a:t>
            </a:r>
            <a:endParaRPr/>
          </a:p>
          <a:p>
            <a:pPr indent="-342900" lvl="0" marL="457200" rtl="0" algn="l">
              <a:spcBef>
                <a:spcPts val="0"/>
              </a:spcBef>
              <a:spcAft>
                <a:spcPts val="0"/>
              </a:spcAft>
              <a:buSzPts val="1800"/>
              <a:buChar char="●"/>
            </a:pPr>
            <a:r>
              <a:rPr lang="en"/>
              <a:t>RMSE : 5.4838 &amp; R2_Score : 0.9936</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idx="1" type="body"/>
          </p:nvPr>
        </p:nvSpPr>
        <p:spPr>
          <a:xfrm>
            <a:off x="311700" y="453175"/>
            <a:ext cx="8520600" cy="44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the development of data fusion technology, a variety of fusion models have been proposed, such as:</a:t>
            </a:r>
            <a:endParaRPr/>
          </a:p>
          <a:p>
            <a:pPr indent="-342900" lvl="0" marL="457200" rtl="0" algn="l">
              <a:spcBef>
                <a:spcPts val="1600"/>
              </a:spcBef>
              <a:spcAft>
                <a:spcPts val="0"/>
              </a:spcAft>
              <a:buSzPts val="1800"/>
              <a:buChar char="●"/>
            </a:pPr>
            <a:r>
              <a:rPr lang="en"/>
              <a:t>The JDL model</a:t>
            </a:r>
            <a:endParaRPr/>
          </a:p>
          <a:p>
            <a:pPr indent="-342900" lvl="0" marL="457200" rtl="0" algn="l">
              <a:spcBef>
                <a:spcPts val="0"/>
              </a:spcBef>
              <a:spcAft>
                <a:spcPts val="0"/>
              </a:spcAft>
              <a:buSzPts val="1800"/>
              <a:buChar char="●"/>
            </a:pPr>
            <a:r>
              <a:rPr lang="en"/>
              <a:t>Boyd’s OODA (Observe-Orient-Decide-Act)</a:t>
            </a:r>
            <a:endParaRPr/>
          </a:p>
          <a:p>
            <a:pPr indent="-342900" lvl="0" marL="457200" rtl="0" algn="l">
              <a:spcBef>
                <a:spcPts val="0"/>
              </a:spcBef>
              <a:spcAft>
                <a:spcPts val="0"/>
              </a:spcAft>
              <a:buSzPts val="1800"/>
              <a:buChar char="●"/>
            </a:pPr>
            <a:r>
              <a:rPr lang="en"/>
              <a:t>Loop model</a:t>
            </a:r>
            <a:endParaRPr/>
          </a:p>
          <a:p>
            <a:pPr indent="-342900" lvl="0" marL="457200" rtl="0" algn="l">
              <a:spcBef>
                <a:spcPts val="0"/>
              </a:spcBef>
              <a:spcAft>
                <a:spcPts val="0"/>
              </a:spcAft>
              <a:buSzPts val="1800"/>
              <a:buChar char="●"/>
            </a:pPr>
            <a:r>
              <a:rPr lang="en"/>
              <a:t>Intelligence Cycle model</a:t>
            </a:r>
            <a:endParaRPr/>
          </a:p>
          <a:p>
            <a:pPr indent="-342900" lvl="0" marL="457200" rtl="0" algn="l">
              <a:spcBef>
                <a:spcPts val="0"/>
              </a:spcBef>
              <a:spcAft>
                <a:spcPts val="0"/>
              </a:spcAft>
              <a:buSzPts val="1800"/>
              <a:buChar char="●"/>
            </a:pPr>
            <a:r>
              <a:rPr lang="en"/>
              <a:t>T</a:t>
            </a:r>
            <a:r>
              <a:rPr lang="en"/>
              <a:t>he</a:t>
            </a:r>
            <a:r>
              <a:rPr lang="en"/>
              <a:t> Omnibus model</a:t>
            </a:r>
            <a:endParaRPr/>
          </a:p>
          <a:p>
            <a:pPr indent="-342900" lvl="0" marL="457200" rtl="0" algn="l">
              <a:spcBef>
                <a:spcPts val="0"/>
              </a:spcBef>
              <a:spcAft>
                <a:spcPts val="0"/>
              </a:spcAft>
              <a:buSzPts val="1800"/>
              <a:buChar char="●"/>
            </a:pPr>
            <a:r>
              <a:rPr lang="en"/>
              <a:t>St</a:t>
            </a:r>
            <a:r>
              <a:rPr lang="en"/>
              <a:t>ate Transition Data Fusion (STDF) model</a:t>
            </a:r>
            <a:endParaRPr/>
          </a:p>
          <a:p>
            <a:pPr indent="-342900" lvl="0" marL="457200" rtl="0" algn="l">
              <a:spcBef>
                <a:spcPts val="0"/>
              </a:spcBef>
              <a:spcAft>
                <a:spcPts val="0"/>
              </a:spcAft>
              <a:buSzPts val="1800"/>
              <a:buChar char="●"/>
            </a:pPr>
            <a:r>
              <a:rPr lang="en"/>
              <a:t>Dasarathy model</a:t>
            </a:r>
            <a:endParaRPr/>
          </a:p>
          <a:p>
            <a:pPr indent="-342900" lvl="0" marL="457200" rtl="0" algn="l">
              <a:spcBef>
                <a:spcPts val="0"/>
              </a:spcBef>
              <a:spcAft>
                <a:spcPts val="0"/>
              </a:spcAft>
              <a:buSzPts val="1800"/>
              <a:buChar char="●"/>
            </a:pPr>
            <a:r>
              <a:rPr lang="en"/>
              <a:t>Waterfall model</a:t>
            </a:r>
            <a:endParaRPr/>
          </a:p>
          <a:p>
            <a:pPr indent="-342900" lvl="0" marL="457200" rtl="0" algn="l">
              <a:spcBef>
                <a:spcPts val="0"/>
              </a:spcBef>
              <a:spcAft>
                <a:spcPts val="0"/>
              </a:spcAft>
              <a:buSzPts val="1800"/>
              <a:buChar char="●"/>
            </a:pPr>
            <a:r>
              <a:rPr lang="en"/>
              <a:t>Hybrid model</a:t>
            </a:r>
            <a:endParaRPr/>
          </a:p>
          <a:p>
            <a:pPr indent="0" lvl="0" marL="45720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676550" y="236950"/>
            <a:ext cx="7790899" cy="4496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idx="1" type="body"/>
          </p:nvPr>
        </p:nvSpPr>
        <p:spPr>
          <a:xfrm>
            <a:off x="311700" y="4808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 research on multi-source sensing data fusion algorithms can be divided into studies focusing on simple processing algorithms: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probability-based algorithms</a:t>
            </a:r>
            <a:endParaRPr/>
          </a:p>
          <a:p>
            <a:pPr indent="-317500" lvl="1" marL="914400" rtl="0" algn="l">
              <a:spcBef>
                <a:spcPts val="0"/>
              </a:spcBef>
              <a:spcAft>
                <a:spcPts val="0"/>
              </a:spcAft>
              <a:buSzPts val="1400"/>
              <a:buChar char="○"/>
            </a:pPr>
            <a:r>
              <a:rPr lang="en"/>
              <a:t>Bayesian theory </a:t>
            </a:r>
            <a:endParaRPr/>
          </a:p>
          <a:p>
            <a:pPr indent="-317500" lvl="2" marL="1371600" rtl="0" algn="l">
              <a:spcBef>
                <a:spcPts val="0"/>
              </a:spcBef>
              <a:spcAft>
                <a:spcPts val="0"/>
              </a:spcAft>
              <a:buSzPts val="1400"/>
              <a:buChar char="■"/>
            </a:pPr>
            <a:r>
              <a:rPr lang="en"/>
              <a:t>Bayesian networks</a:t>
            </a:r>
            <a:endParaRPr/>
          </a:p>
          <a:p>
            <a:pPr indent="-317500" lvl="2" marL="1371600" rtl="0" algn="l">
              <a:spcBef>
                <a:spcPts val="0"/>
              </a:spcBef>
              <a:spcAft>
                <a:spcPts val="0"/>
              </a:spcAft>
              <a:buSzPts val="1400"/>
              <a:buChar char="■"/>
            </a:pPr>
            <a:r>
              <a:rPr lang="en"/>
              <a:t>naive Bayes</a:t>
            </a:r>
            <a:endParaRPr/>
          </a:p>
          <a:p>
            <a:pPr indent="-317500" lvl="2" marL="1371600" rtl="0" algn="l">
              <a:spcBef>
                <a:spcPts val="0"/>
              </a:spcBef>
              <a:spcAft>
                <a:spcPts val="0"/>
              </a:spcAft>
              <a:buSzPts val="1400"/>
              <a:buChar char="■"/>
            </a:pPr>
            <a:r>
              <a:rPr lang="en"/>
              <a:t>non-naive Bayes</a:t>
            </a:r>
            <a:endParaRPr/>
          </a:p>
          <a:p>
            <a:pPr indent="-317500" lvl="2" marL="1371600" rtl="0" algn="l">
              <a:spcBef>
                <a:spcPts val="0"/>
              </a:spcBef>
              <a:spcAft>
                <a:spcPts val="0"/>
              </a:spcAft>
              <a:buSzPts val="1400"/>
              <a:buChar char="■"/>
            </a:pPr>
            <a:r>
              <a:rPr lang="en"/>
              <a:t>Bayesian inference</a:t>
            </a:r>
            <a:endParaRPr/>
          </a:p>
          <a:p>
            <a:pPr indent="-317500" lvl="1" marL="914400" rtl="0" algn="l">
              <a:spcBef>
                <a:spcPts val="0"/>
              </a:spcBef>
              <a:spcAft>
                <a:spcPts val="0"/>
              </a:spcAft>
              <a:buSzPts val="1400"/>
              <a:buChar char="○"/>
            </a:pPr>
            <a:r>
              <a:rPr lang="en"/>
              <a:t>D-S evidence theory</a:t>
            </a:r>
            <a:endParaRPr/>
          </a:p>
          <a:p>
            <a:pPr indent="-317500" lvl="2" marL="1371600" rtl="0" algn="l">
              <a:spcBef>
                <a:spcPts val="0"/>
              </a:spcBef>
              <a:spcAft>
                <a:spcPts val="0"/>
              </a:spcAft>
              <a:buSzPts val="1400"/>
              <a:buChar char="■"/>
            </a:pPr>
            <a:r>
              <a:rPr lang="en"/>
              <a:t>preprocessing the original evidence</a:t>
            </a:r>
            <a:endParaRPr/>
          </a:p>
          <a:p>
            <a:pPr indent="-317500" lvl="2" marL="1371600" rtl="0" algn="l">
              <a:spcBef>
                <a:spcPts val="0"/>
              </a:spcBef>
              <a:spcAft>
                <a:spcPts val="0"/>
              </a:spcAft>
              <a:buSzPts val="1400"/>
              <a:buChar char="■"/>
            </a:pPr>
            <a:r>
              <a:rPr lang="en"/>
              <a:t>Improvement of combination rules</a:t>
            </a:r>
            <a:endParaRPr/>
          </a:p>
          <a:p>
            <a:pPr indent="-317500" lvl="2" marL="1371600" rtl="0" algn="l">
              <a:spcBef>
                <a:spcPts val="0"/>
              </a:spcBef>
              <a:spcAft>
                <a:spcPts val="0"/>
              </a:spcAft>
              <a:buSzPts val="1400"/>
              <a:buChar char="■"/>
            </a:pPr>
            <a:r>
              <a:rPr lang="en"/>
              <a:t>Combination of other algorithms</a:t>
            </a:r>
            <a:endParaRPr/>
          </a:p>
          <a:p>
            <a:pPr indent="0" lvl="0" marL="457200" rtl="0" algn="l">
              <a:spcBef>
                <a:spcPts val="1600"/>
              </a:spcBef>
              <a:spcAft>
                <a:spcPts val="0"/>
              </a:spcAft>
              <a:buNone/>
            </a:pPr>
            <a:r>
              <a:t/>
            </a:r>
            <a:endParaRPr/>
          </a:p>
          <a:p>
            <a:pPr indent="0" lvl="0" marL="914400" rtl="0" algn="l">
              <a:spcBef>
                <a:spcPts val="1600"/>
              </a:spcBef>
              <a:spcAft>
                <a:spcPts val="0"/>
              </a:spcAft>
              <a:buNone/>
            </a:pPr>
            <a:r>
              <a:t/>
            </a:r>
            <a:endParaRPr/>
          </a:p>
          <a:p>
            <a:pPr indent="0" lvl="0" marL="91440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311700" y="193225"/>
            <a:ext cx="8520600" cy="4729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Fuzzy Logic based algorithms</a:t>
            </a:r>
            <a:endParaRPr/>
          </a:p>
          <a:p>
            <a:pPr indent="-317500" lvl="1" marL="914400" rtl="0" algn="l">
              <a:spcBef>
                <a:spcPts val="0"/>
              </a:spcBef>
              <a:spcAft>
                <a:spcPts val="0"/>
              </a:spcAft>
              <a:buSzPts val="1400"/>
              <a:buChar char="○"/>
            </a:pPr>
            <a:r>
              <a:rPr lang="en"/>
              <a:t>fuzzy logic reasoning</a:t>
            </a:r>
            <a:endParaRPr/>
          </a:p>
          <a:p>
            <a:pPr indent="-317500" lvl="1" marL="914400" rtl="0" algn="l">
              <a:spcBef>
                <a:spcPts val="0"/>
              </a:spcBef>
              <a:spcAft>
                <a:spcPts val="0"/>
              </a:spcAft>
              <a:buSzPts val="1400"/>
              <a:buChar char="○"/>
            </a:pPr>
            <a:r>
              <a:rPr lang="en"/>
              <a:t>fuzzy clustering algorithm</a:t>
            </a:r>
            <a:endParaRPr/>
          </a:p>
          <a:p>
            <a:pPr indent="-317500" lvl="1" marL="914400" rtl="0" algn="l">
              <a:spcBef>
                <a:spcPts val="0"/>
              </a:spcBef>
              <a:spcAft>
                <a:spcPts val="0"/>
              </a:spcAft>
              <a:buSzPts val="1400"/>
              <a:buChar char="○"/>
            </a:pPr>
            <a:r>
              <a:rPr lang="en"/>
              <a:t>intuitionistic fuzzy set</a:t>
            </a:r>
            <a:endParaRPr/>
          </a:p>
          <a:p>
            <a:pPr indent="-317500" lvl="1" marL="914400" rtl="0" algn="l">
              <a:spcBef>
                <a:spcPts val="0"/>
              </a:spcBef>
              <a:spcAft>
                <a:spcPts val="0"/>
              </a:spcAft>
              <a:buSzPts val="1400"/>
              <a:buChar char="○"/>
            </a:pPr>
            <a:r>
              <a:rPr lang="en"/>
              <a:t>combination of other algorithms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Artificial Intelligence Algorithms</a:t>
            </a:r>
            <a:endParaRPr/>
          </a:p>
          <a:p>
            <a:pPr indent="-317500" lvl="1" marL="914400" rtl="0" algn="l">
              <a:spcBef>
                <a:spcPts val="0"/>
              </a:spcBef>
              <a:spcAft>
                <a:spcPts val="0"/>
              </a:spcAft>
              <a:buSzPts val="1400"/>
              <a:buChar char="○"/>
            </a:pPr>
            <a:r>
              <a:rPr lang="en"/>
              <a:t>Neural Networks</a:t>
            </a:r>
            <a:endParaRPr/>
          </a:p>
          <a:p>
            <a:pPr indent="-317500" lvl="2" marL="1371600" rtl="0" algn="l">
              <a:spcBef>
                <a:spcPts val="0"/>
              </a:spcBef>
              <a:spcAft>
                <a:spcPts val="0"/>
              </a:spcAft>
              <a:buSzPts val="1400"/>
              <a:buChar char="■"/>
            </a:pPr>
            <a:r>
              <a:rPr lang="en"/>
              <a:t>Back-Propagation Neural Network (BPNN)</a:t>
            </a:r>
            <a:endParaRPr/>
          </a:p>
          <a:p>
            <a:pPr indent="-317500" lvl="2" marL="1371600" rtl="0" algn="l">
              <a:spcBef>
                <a:spcPts val="0"/>
              </a:spcBef>
              <a:spcAft>
                <a:spcPts val="0"/>
              </a:spcAft>
              <a:buSzPts val="1400"/>
              <a:buChar char="■"/>
            </a:pPr>
            <a:r>
              <a:rPr lang="en"/>
              <a:t>Radial Basis Function Neural Network (RBFNN)</a:t>
            </a:r>
            <a:endParaRPr/>
          </a:p>
          <a:p>
            <a:pPr indent="-317500" lvl="2" marL="1371600" rtl="0" algn="l">
              <a:spcBef>
                <a:spcPts val="0"/>
              </a:spcBef>
              <a:spcAft>
                <a:spcPts val="0"/>
              </a:spcAft>
              <a:buSzPts val="1400"/>
              <a:buChar char="■"/>
            </a:pPr>
            <a:r>
              <a:rPr lang="en"/>
              <a:t>Elman Neural Network (ENN)</a:t>
            </a:r>
            <a:endParaRPr/>
          </a:p>
          <a:p>
            <a:pPr indent="-317500" lvl="1" marL="914400" rtl="0" algn="l">
              <a:spcBef>
                <a:spcPts val="0"/>
              </a:spcBef>
              <a:spcAft>
                <a:spcPts val="0"/>
              </a:spcAft>
              <a:buSzPts val="1400"/>
              <a:buChar char="○"/>
            </a:pPr>
            <a:r>
              <a:rPr lang="en"/>
              <a:t>Support Vector Machines (SVM)</a:t>
            </a:r>
            <a:endParaRPr/>
          </a:p>
          <a:p>
            <a:pPr indent="-317500" lvl="1" marL="914400" rtl="0" algn="l">
              <a:spcBef>
                <a:spcPts val="0"/>
              </a:spcBef>
              <a:spcAft>
                <a:spcPts val="0"/>
              </a:spcAft>
              <a:buSzPts val="1400"/>
              <a:buChar char="○"/>
            </a:pPr>
            <a:r>
              <a:rPr lang="en"/>
              <a:t>Deep Learning </a:t>
            </a:r>
            <a:endParaRPr/>
          </a:p>
          <a:p>
            <a:pPr indent="-317500" lvl="2" marL="1371600" rtl="0" algn="l">
              <a:spcBef>
                <a:spcPts val="0"/>
              </a:spcBef>
              <a:spcAft>
                <a:spcPts val="0"/>
              </a:spcAft>
              <a:buSzPts val="1400"/>
              <a:buChar char="■"/>
            </a:pPr>
            <a:r>
              <a:rPr lang="en"/>
              <a:t>Convolutional Neural Network (CNN)</a:t>
            </a:r>
            <a:endParaRPr/>
          </a:p>
          <a:p>
            <a:pPr indent="-317500" lvl="2" marL="1371600" rtl="0" algn="l">
              <a:spcBef>
                <a:spcPts val="0"/>
              </a:spcBef>
              <a:spcAft>
                <a:spcPts val="0"/>
              </a:spcAft>
              <a:buSzPts val="1400"/>
              <a:buChar char="■"/>
            </a:pPr>
            <a:r>
              <a:rPr lang="en"/>
              <a:t>Deep Belief Network (DBN)</a:t>
            </a:r>
            <a:endParaRPr/>
          </a:p>
          <a:p>
            <a:pPr indent="-317500" lvl="2" marL="1371600" rtl="0" algn="l">
              <a:spcBef>
                <a:spcPts val="0"/>
              </a:spcBef>
              <a:spcAft>
                <a:spcPts val="0"/>
              </a:spcAft>
              <a:buSzPts val="1400"/>
              <a:buChar char="■"/>
            </a:pPr>
            <a:r>
              <a:rPr lang="en"/>
              <a:t>Deep Neural Network (DNN)</a:t>
            </a:r>
            <a:endParaRPr/>
          </a:p>
        </p:txBody>
      </p:sp>
      <p:sp>
        <p:nvSpPr>
          <p:cNvPr id="87" name="Google Shape;87;p18"/>
          <p:cNvSpPr txBox="1"/>
          <p:nvPr/>
        </p:nvSpPr>
        <p:spPr>
          <a:xfrm>
            <a:off x="5022900" y="193225"/>
            <a:ext cx="3809400" cy="1214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Other algorithms</a:t>
            </a:r>
            <a:endParaRPr sz="1800">
              <a:solidFill>
                <a:schemeClr val="accent3"/>
              </a:solidFill>
              <a:latin typeface="Average"/>
              <a:ea typeface="Average"/>
              <a:cs typeface="Average"/>
              <a:sym typeface="Average"/>
            </a:endParaRPr>
          </a:p>
          <a:p>
            <a:pPr indent="-317500" lvl="1" marL="914400" rtl="0" algn="l">
              <a:lnSpc>
                <a:spcPct val="115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ant colony algorithm</a:t>
            </a:r>
            <a:endParaRPr>
              <a:solidFill>
                <a:schemeClr val="accent3"/>
              </a:solidFill>
              <a:latin typeface="Average"/>
              <a:ea typeface="Average"/>
              <a:cs typeface="Average"/>
              <a:sym typeface="Average"/>
            </a:endParaRPr>
          </a:p>
          <a:p>
            <a:pPr indent="-317500" lvl="1" marL="914400" rtl="0" algn="l">
              <a:lnSpc>
                <a:spcPct val="115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genetic algorithm</a:t>
            </a:r>
            <a:endParaRPr>
              <a:solidFill>
                <a:schemeClr val="accent3"/>
              </a:solidFill>
              <a:latin typeface="Average"/>
              <a:ea typeface="Average"/>
              <a:cs typeface="Average"/>
              <a:sym typeface="Average"/>
            </a:endParaRPr>
          </a:p>
          <a:p>
            <a:pPr indent="-317500" lvl="1" marL="914400" rtl="0" algn="l">
              <a:lnSpc>
                <a:spcPct val="115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Kalman filtering</a:t>
            </a:r>
            <a:endParaRPr>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idx="1" type="body"/>
          </p:nvPr>
        </p:nvSpPr>
        <p:spPr>
          <a:xfrm>
            <a:off x="311700" y="368050"/>
            <a:ext cx="8520600" cy="4471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Back-Propagation Neural Network (BPNN)</a:t>
            </a:r>
            <a:endParaRPr sz="1700"/>
          </a:p>
          <a:p>
            <a:pPr indent="-311150" lvl="1" marL="914400" rtl="0" algn="l">
              <a:spcBef>
                <a:spcPts val="0"/>
              </a:spcBef>
              <a:spcAft>
                <a:spcPts val="0"/>
              </a:spcAft>
              <a:buSzPts val="1300"/>
              <a:buChar char="○"/>
            </a:pPr>
            <a:r>
              <a:rPr lang="en" sz="1300"/>
              <a:t>multiple hidden layers</a:t>
            </a:r>
            <a:endParaRPr sz="1300"/>
          </a:p>
          <a:p>
            <a:pPr indent="-311150" lvl="1" marL="914400" rtl="0" algn="l">
              <a:spcBef>
                <a:spcPts val="0"/>
              </a:spcBef>
              <a:spcAft>
                <a:spcPts val="0"/>
              </a:spcAft>
              <a:buSzPts val="1300"/>
              <a:buChar char="○"/>
            </a:pPr>
            <a:r>
              <a:rPr lang="en" sz="1300"/>
              <a:t>transfer parameters from the output layer to the input layer are learned by the back-propagation algorithm.</a:t>
            </a:r>
            <a:endParaRPr sz="1300"/>
          </a:p>
          <a:p>
            <a:pPr indent="-336550" lvl="0" marL="457200" rtl="0" algn="l">
              <a:spcBef>
                <a:spcPts val="0"/>
              </a:spcBef>
              <a:spcAft>
                <a:spcPts val="0"/>
              </a:spcAft>
              <a:buSzPts val="1700"/>
              <a:buChar char="●"/>
            </a:pPr>
            <a:r>
              <a:rPr lang="en" sz="1700"/>
              <a:t>Elman Neural Network(ENN)</a:t>
            </a:r>
            <a:endParaRPr sz="1700"/>
          </a:p>
          <a:p>
            <a:pPr indent="-311150" lvl="1" marL="914400" rtl="0" algn="l">
              <a:spcBef>
                <a:spcPts val="0"/>
              </a:spcBef>
              <a:spcAft>
                <a:spcPts val="0"/>
              </a:spcAft>
              <a:buSzPts val="1300"/>
              <a:buChar char="○"/>
            </a:pPr>
            <a:r>
              <a:rPr lang="en" sz="1300"/>
              <a:t>Based on BPNN, ENN adds a feedback layer behind the hidden layer to provide the network with a memory function, which is a dynamic recurrent neural network.</a:t>
            </a:r>
            <a:endParaRPr sz="1300"/>
          </a:p>
          <a:p>
            <a:pPr indent="-336550" lvl="0" marL="457200" rtl="0" algn="l">
              <a:spcBef>
                <a:spcPts val="0"/>
              </a:spcBef>
              <a:spcAft>
                <a:spcPts val="0"/>
              </a:spcAft>
              <a:buSzPts val="1700"/>
              <a:buChar char="●"/>
            </a:pPr>
            <a:r>
              <a:rPr lang="en" sz="1700"/>
              <a:t>Radial Basis Function Neural Network (RBFNN)</a:t>
            </a:r>
            <a:endParaRPr sz="1700"/>
          </a:p>
          <a:p>
            <a:pPr indent="-311150" lvl="1" marL="914400" rtl="0" algn="l">
              <a:spcBef>
                <a:spcPts val="0"/>
              </a:spcBef>
              <a:spcAft>
                <a:spcPts val="0"/>
              </a:spcAft>
              <a:buSzPts val="1300"/>
              <a:buChar char="○"/>
            </a:pPr>
            <a:r>
              <a:rPr lang="en" sz="1300"/>
              <a:t>Structure of RBFNN is similar to that of BPNN, but with only three fixed layers, using a radial basis function as the neuron activation function.</a:t>
            </a:r>
            <a:endParaRPr sz="1300"/>
          </a:p>
          <a:p>
            <a:pPr indent="-336550" lvl="0" marL="457200" rtl="0" algn="l">
              <a:spcBef>
                <a:spcPts val="0"/>
              </a:spcBef>
              <a:spcAft>
                <a:spcPts val="0"/>
              </a:spcAft>
              <a:buSzPts val="1700"/>
              <a:buChar char="●"/>
            </a:pPr>
            <a:r>
              <a:rPr lang="en" sz="1700"/>
              <a:t>Probabilistic Neural Network (PNN)</a:t>
            </a:r>
            <a:endParaRPr sz="1700"/>
          </a:p>
          <a:p>
            <a:pPr indent="-311150" lvl="1" marL="914400" rtl="0" algn="l">
              <a:spcBef>
                <a:spcPts val="0"/>
              </a:spcBef>
              <a:spcAft>
                <a:spcPts val="0"/>
              </a:spcAft>
              <a:buSzPts val="1300"/>
              <a:buChar char="○"/>
            </a:pPr>
            <a:r>
              <a:rPr lang="en" sz="1300"/>
              <a:t>PNN adds a summation layer based on the RBFNN model. </a:t>
            </a:r>
            <a:endParaRPr sz="1300"/>
          </a:p>
          <a:p>
            <a:pPr indent="-311150" lvl="1" marL="914400" rtl="0" algn="l">
              <a:spcBef>
                <a:spcPts val="0"/>
              </a:spcBef>
              <a:spcAft>
                <a:spcPts val="0"/>
              </a:spcAft>
              <a:buSzPts val="1300"/>
              <a:buChar char="○"/>
            </a:pPr>
            <a:r>
              <a:rPr lang="en" sz="1300"/>
              <a:t>The summation layer determines the number of neurons based on the total number of categories of input data.</a:t>
            </a:r>
            <a:endParaRPr sz="1300"/>
          </a:p>
          <a:p>
            <a:pPr indent="-336550" lvl="0" marL="457200" rtl="0" algn="l">
              <a:spcBef>
                <a:spcPts val="0"/>
              </a:spcBef>
              <a:spcAft>
                <a:spcPts val="0"/>
              </a:spcAft>
              <a:buSzPts val="1700"/>
              <a:buChar char="●"/>
            </a:pPr>
            <a:r>
              <a:rPr lang="en" sz="1700"/>
              <a:t>Fuzzy Neural Network (FNN)</a:t>
            </a:r>
            <a:endParaRPr sz="1700"/>
          </a:p>
          <a:p>
            <a:pPr indent="-311150" lvl="1" marL="914400" rtl="0" algn="l">
              <a:spcBef>
                <a:spcPts val="0"/>
              </a:spcBef>
              <a:spcAft>
                <a:spcPts val="0"/>
              </a:spcAft>
              <a:buSzPts val="1300"/>
              <a:buChar char="○"/>
            </a:pPr>
            <a:r>
              <a:rPr lang="en" sz="1300"/>
              <a:t>FNN is developed through the combination of fuzzy logic theory and neural network model, and the input and output data, as well as the weight coefficients in the learning process, are all fuzzy sets.</a:t>
            </a:r>
            <a:endParaRPr sz="1300"/>
          </a:p>
          <a:p>
            <a:pPr indent="-317500" lvl="1" marL="914400" rtl="0" algn="l">
              <a:spcBef>
                <a:spcPts val="0"/>
              </a:spcBef>
              <a:spcAft>
                <a:spcPts val="0"/>
              </a:spcAft>
              <a:buSzPts val="1400"/>
              <a:buChar char="○"/>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idx="1" type="body"/>
          </p:nvPr>
        </p:nvSpPr>
        <p:spPr>
          <a:xfrm>
            <a:off x="311700" y="294450"/>
            <a:ext cx="8520600" cy="427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Convolutional</a:t>
            </a:r>
            <a:r>
              <a:rPr lang="en"/>
              <a:t> </a:t>
            </a:r>
            <a:r>
              <a:rPr lang="en"/>
              <a:t>Neural</a:t>
            </a:r>
            <a:r>
              <a:rPr lang="en"/>
              <a:t> Network (CNN)</a:t>
            </a:r>
            <a:endParaRPr/>
          </a:p>
        </p:txBody>
      </p:sp>
      <p:pic>
        <p:nvPicPr>
          <p:cNvPr id="98" name="Google Shape;98;p20"/>
          <p:cNvPicPr preferRelativeResize="0"/>
          <p:nvPr/>
        </p:nvPicPr>
        <p:blipFill>
          <a:blip r:embed="rId3">
            <a:alphaModFix/>
          </a:blip>
          <a:stretch>
            <a:fillRect/>
          </a:stretch>
        </p:blipFill>
        <p:spPr>
          <a:xfrm>
            <a:off x="561275" y="1499698"/>
            <a:ext cx="7487775" cy="2753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idx="1" type="body"/>
          </p:nvPr>
        </p:nvSpPr>
        <p:spPr>
          <a:xfrm>
            <a:off x="311700" y="82800"/>
            <a:ext cx="8520600" cy="4486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Deep Neural Network (DNN)</a:t>
            </a:r>
            <a:endParaRPr/>
          </a:p>
        </p:txBody>
      </p:sp>
      <p:pic>
        <p:nvPicPr>
          <p:cNvPr id="104" name="Google Shape;104;p21"/>
          <p:cNvPicPr preferRelativeResize="0"/>
          <p:nvPr/>
        </p:nvPicPr>
        <p:blipFill>
          <a:blip r:embed="rId3">
            <a:alphaModFix/>
          </a:blip>
          <a:stretch>
            <a:fillRect/>
          </a:stretch>
        </p:blipFill>
        <p:spPr>
          <a:xfrm>
            <a:off x="2024275" y="839875"/>
            <a:ext cx="5434025" cy="4064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